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19"/>
  </p:notesMasterIdLst>
  <p:sldIdLst>
    <p:sldId id="870" r:id="rId2"/>
    <p:sldId id="890" r:id="rId3"/>
    <p:sldId id="876" r:id="rId4"/>
    <p:sldId id="877" r:id="rId5"/>
    <p:sldId id="878" r:id="rId6"/>
    <p:sldId id="879" r:id="rId7"/>
    <p:sldId id="880" r:id="rId8"/>
    <p:sldId id="881" r:id="rId9"/>
    <p:sldId id="882" r:id="rId10"/>
    <p:sldId id="883" r:id="rId11"/>
    <p:sldId id="884" r:id="rId12"/>
    <p:sldId id="885" r:id="rId13"/>
    <p:sldId id="886" r:id="rId14"/>
    <p:sldId id="887" r:id="rId15"/>
    <p:sldId id="888" r:id="rId16"/>
    <p:sldId id="889" r:id="rId17"/>
    <p:sldId id="280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12C8D44-9819-48F6-BB31-D75F99E03301}">
  <a:tblStyle styleId="{012C8D44-9819-48F6-BB31-D75F99E0330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8"/>
    <p:restoredTop sz="85124"/>
  </p:normalViewPr>
  <p:slideViewPr>
    <p:cSldViewPr snapToGrid="0" snapToObjects="1">
      <p:cViewPr>
        <p:scale>
          <a:sx n="76" d="100"/>
          <a:sy n="76" d="100"/>
        </p:scale>
        <p:origin x="1520" y="11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68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2B15ED-E86F-FE41-83AB-7D8D8289A3DA}" type="doc">
      <dgm:prSet loTypeId="urn:microsoft.com/office/officeart/2005/8/layout/target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401CA54-C17E-8A40-B083-8C55CED3E509}">
      <dgm:prSet phldrT="[Text]"/>
      <dgm:spPr/>
      <dgm:t>
        <a:bodyPr/>
        <a:lstStyle/>
        <a:p>
          <a:r>
            <a:rPr lang="en-GB" dirty="0"/>
            <a:t>Incorrect Information definition</a:t>
          </a:r>
        </a:p>
      </dgm:t>
    </dgm:pt>
    <dgm:pt modelId="{04DFDA92-694B-D540-9B83-14678F4C48AC}" type="parTrans" cxnId="{941AC4C0-4C0C-E04E-807C-906DF368B3F5}">
      <dgm:prSet/>
      <dgm:spPr/>
      <dgm:t>
        <a:bodyPr/>
        <a:lstStyle/>
        <a:p>
          <a:endParaRPr lang="en-GB"/>
        </a:p>
      </dgm:t>
    </dgm:pt>
    <dgm:pt modelId="{D4720E41-7255-DC44-A9CE-A1C55EA1DEE4}" type="sibTrans" cxnId="{941AC4C0-4C0C-E04E-807C-906DF368B3F5}">
      <dgm:prSet/>
      <dgm:spPr/>
      <dgm:t>
        <a:bodyPr/>
        <a:lstStyle/>
        <a:p>
          <a:endParaRPr lang="en-GB"/>
        </a:p>
      </dgm:t>
    </dgm:pt>
    <dgm:pt modelId="{1F59BEB4-08B9-3740-AC00-6F1626689573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GB" dirty="0"/>
            <a:t>No Supply Chain metrics
Inadequate definition of Customer Service
Inaccurate Delivery Status Data
Inefficient Information Systems</a:t>
          </a:r>
        </a:p>
      </dgm:t>
    </dgm:pt>
    <dgm:pt modelId="{92BCEE5F-9549-2649-A4CD-F8A0805D115F}" type="parTrans" cxnId="{B17A1F21-8DD3-C445-9F98-F7E09188B4DB}">
      <dgm:prSet/>
      <dgm:spPr/>
      <dgm:t>
        <a:bodyPr/>
        <a:lstStyle/>
        <a:p>
          <a:endParaRPr lang="en-GB"/>
        </a:p>
      </dgm:t>
    </dgm:pt>
    <dgm:pt modelId="{76D91231-AD09-6C4A-8BD6-F10175093E0D}" type="sibTrans" cxnId="{B17A1F21-8DD3-C445-9F98-F7E09188B4DB}">
      <dgm:prSet/>
      <dgm:spPr/>
      <dgm:t>
        <a:bodyPr/>
        <a:lstStyle/>
        <a:p>
          <a:endParaRPr lang="en-GB"/>
        </a:p>
      </dgm:t>
    </dgm:pt>
    <dgm:pt modelId="{089530A8-3588-1846-9B1C-F7D7C5D0B5D0}">
      <dgm:prSet phldrT="[Text]"/>
      <dgm:spPr/>
      <dgm:t>
        <a:bodyPr/>
        <a:lstStyle/>
        <a:p>
          <a:r>
            <a:rPr lang="en-GB" dirty="0"/>
            <a:t>Operational Problems</a:t>
          </a:r>
        </a:p>
      </dgm:t>
    </dgm:pt>
    <dgm:pt modelId="{468F5822-5764-8340-970F-C7D9B8FA732A}" type="parTrans" cxnId="{4B86A608-9DC7-7448-96CD-26175FE6AF76}">
      <dgm:prSet/>
      <dgm:spPr/>
      <dgm:t>
        <a:bodyPr/>
        <a:lstStyle/>
        <a:p>
          <a:endParaRPr lang="en-GB"/>
        </a:p>
      </dgm:t>
    </dgm:pt>
    <dgm:pt modelId="{9BD808AC-E337-C646-8C4A-C8F7EEAADB19}" type="sibTrans" cxnId="{4B86A608-9DC7-7448-96CD-26175FE6AF76}">
      <dgm:prSet/>
      <dgm:spPr/>
      <dgm:t>
        <a:bodyPr/>
        <a:lstStyle/>
        <a:p>
          <a:endParaRPr lang="en-GB"/>
        </a:p>
      </dgm:t>
    </dgm:pt>
    <dgm:pt modelId="{49F9AE25-42B8-FA43-93A5-752E2271A217}">
      <dgm:prSet phldrT="[Text]"/>
      <dgm:spPr/>
      <dgm:t>
        <a:bodyPr/>
        <a:lstStyle/>
        <a:p>
          <a:pPr>
            <a:buFont typeface="+mj-lt"/>
            <a:buAutoNum type="arabicPeriod" startAt="5"/>
          </a:pPr>
          <a:r>
            <a:rPr lang="en-GB" dirty="0"/>
            <a:t>Ignoring the impact of Uncertainties
Incorrect Inventory policies
Discrimination against Internal Customers
Poor Coordination
Incorrect shipment analysis</a:t>
          </a:r>
        </a:p>
      </dgm:t>
    </dgm:pt>
    <dgm:pt modelId="{1C0EB362-D6D7-8740-9D81-EE49A59336CA}" type="parTrans" cxnId="{158B5026-56E1-4749-8E77-03E743892532}">
      <dgm:prSet/>
      <dgm:spPr/>
      <dgm:t>
        <a:bodyPr/>
        <a:lstStyle/>
        <a:p>
          <a:endParaRPr lang="en-GB"/>
        </a:p>
      </dgm:t>
    </dgm:pt>
    <dgm:pt modelId="{D331C535-DBB3-4C43-9CE7-AC9630A6C685}" type="sibTrans" cxnId="{158B5026-56E1-4749-8E77-03E743892532}">
      <dgm:prSet/>
      <dgm:spPr/>
      <dgm:t>
        <a:bodyPr/>
        <a:lstStyle/>
        <a:p>
          <a:endParaRPr lang="en-GB"/>
        </a:p>
      </dgm:t>
    </dgm:pt>
    <dgm:pt modelId="{5D84F728-1757-3E4B-B18B-601232327A58}">
      <dgm:prSet phldrT="[Text]"/>
      <dgm:spPr/>
      <dgm:t>
        <a:bodyPr/>
        <a:lstStyle/>
        <a:p>
          <a:r>
            <a:rPr lang="en-GB" dirty="0"/>
            <a:t>Strategic &amp; design related</a:t>
          </a:r>
        </a:p>
      </dgm:t>
    </dgm:pt>
    <dgm:pt modelId="{DC1BCD3D-FD12-A147-B352-FCD29007DB93}" type="parTrans" cxnId="{884F9421-A424-A54C-BD93-66B3B4C89682}">
      <dgm:prSet/>
      <dgm:spPr/>
      <dgm:t>
        <a:bodyPr/>
        <a:lstStyle/>
        <a:p>
          <a:endParaRPr lang="en-GB"/>
        </a:p>
      </dgm:t>
    </dgm:pt>
    <dgm:pt modelId="{BD70F476-3D82-BD49-ACA3-E667884124A1}" type="sibTrans" cxnId="{884F9421-A424-A54C-BD93-66B3B4C89682}">
      <dgm:prSet/>
      <dgm:spPr/>
      <dgm:t>
        <a:bodyPr/>
        <a:lstStyle/>
        <a:p>
          <a:endParaRPr lang="en-GB"/>
        </a:p>
      </dgm:t>
    </dgm:pt>
    <dgm:pt modelId="{0FC924C5-6A35-F247-B297-9DA8791AEC34}">
      <dgm:prSet phldrT="[Text]"/>
      <dgm:spPr/>
      <dgm:t>
        <a:bodyPr/>
        <a:lstStyle/>
        <a:p>
          <a:pPr>
            <a:buFont typeface="+mj-lt"/>
            <a:buAutoNum type="arabicPeriod" startAt="10"/>
          </a:pPr>
          <a:r>
            <a:rPr lang="en-GB" dirty="0"/>
            <a:t>Incorrect Assessment of Inventory Costs
Organizational Barriers
Product process design flaws
Separating Supply chain &amp; Operations
Incomplete Supply Chain</a:t>
          </a:r>
        </a:p>
      </dgm:t>
    </dgm:pt>
    <dgm:pt modelId="{228C3312-1FE8-1943-B9BB-A3748182D545}" type="parTrans" cxnId="{6EE136A8-C5EF-F448-B7F8-FBAA35876C56}">
      <dgm:prSet/>
      <dgm:spPr/>
      <dgm:t>
        <a:bodyPr/>
        <a:lstStyle/>
        <a:p>
          <a:endParaRPr lang="en-GB"/>
        </a:p>
      </dgm:t>
    </dgm:pt>
    <dgm:pt modelId="{BDD1C33F-07A3-6042-851D-A88FF278F3A6}" type="sibTrans" cxnId="{6EE136A8-C5EF-F448-B7F8-FBAA35876C56}">
      <dgm:prSet/>
      <dgm:spPr/>
      <dgm:t>
        <a:bodyPr/>
        <a:lstStyle/>
        <a:p>
          <a:endParaRPr lang="en-GB"/>
        </a:p>
      </dgm:t>
    </dgm:pt>
    <dgm:pt modelId="{33E54D47-46E4-D043-955F-6F2F944B3505}" type="pres">
      <dgm:prSet presAssocID="{662B15ED-E86F-FE41-83AB-7D8D8289A3D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9D9B09A-8BCB-C444-B7E3-D7AA6709A2AC}" type="pres">
      <dgm:prSet presAssocID="{0401CA54-C17E-8A40-B083-8C55CED3E509}" presName="circle1" presStyleLbl="node1" presStyleIdx="0" presStyleCnt="3"/>
      <dgm:spPr/>
    </dgm:pt>
    <dgm:pt modelId="{7F1EFD71-E05F-5640-B2C3-311CDF5A0BD1}" type="pres">
      <dgm:prSet presAssocID="{0401CA54-C17E-8A40-B083-8C55CED3E509}" presName="space" presStyleCnt="0"/>
      <dgm:spPr/>
    </dgm:pt>
    <dgm:pt modelId="{57386DA4-D59D-B543-A0D6-2935D66424E4}" type="pres">
      <dgm:prSet presAssocID="{0401CA54-C17E-8A40-B083-8C55CED3E509}" presName="rect1" presStyleLbl="alignAcc1" presStyleIdx="0" presStyleCnt="3"/>
      <dgm:spPr/>
    </dgm:pt>
    <dgm:pt modelId="{CF366A81-9B53-784D-944A-9AD9D8524E25}" type="pres">
      <dgm:prSet presAssocID="{089530A8-3588-1846-9B1C-F7D7C5D0B5D0}" presName="vertSpace2" presStyleLbl="node1" presStyleIdx="0" presStyleCnt="3"/>
      <dgm:spPr/>
    </dgm:pt>
    <dgm:pt modelId="{C08844C8-E3EF-8D41-A679-078EF2F7F9CF}" type="pres">
      <dgm:prSet presAssocID="{089530A8-3588-1846-9B1C-F7D7C5D0B5D0}" presName="circle2" presStyleLbl="node1" presStyleIdx="1" presStyleCnt="3"/>
      <dgm:spPr/>
    </dgm:pt>
    <dgm:pt modelId="{B90AD229-4785-5F49-B3F8-B277C1115473}" type="pres">
      <dgm:prSet presAssocID="{089530A8-3588-1846-9B1C-F7D7C5D0B5D0}" presName="rect2" presStyleLbl="alignAcc1" presStyleIdx="1" presStyleCnt="3"/>
      <dgm:spPr/>
    </dgm:pt>
    <dgm:pt modelId="{640DB837-ED58-6644-AD11-496AF902C0DE}" type="pres">
      <dgm:prSet presAssocID="{5D84F728-1757-3E4B-B18B-601232327A58}" presName="vertSpace3" presStyleLbl="node1" presStyleIdx="1" presStyleCnt="3"/>
      <dgm:spPr/>
    </dgm:pt>
    <dgm:pt modelId="{C28EC906-7754-4449-9800-F43330710C42}" type="pres">
      <dgm:prSet presAssocID="{5D84F728-1757-3E4B-B18B-601232327A58}" presName="circle3" presStyleLbl="node1" presStyleIdx="2" presStyleCnt="3"/>
      <dgm:spPr/>
    </dgm:pt>
    <dgm:pt modelId="{B6F2A37A-2A2D-3848-9507-FDF15826C353}" type="pres">
      <dgm:prSet presAssocID="{5D84F728-1757-3E4B-B18B-601232327A58}" presName="rect3" presStyleLbl="alignAcc1" presStyleIdx="2" presStyleCnt="3"/>
      <dgm:spPr/>
    </dgm:pt>
    <dgm:pt modelId="{FC29A56A-CAA9-0B44-A468-A933D5CB3A78}" type="pres">
      <dgm:prSet presAssocID="{0401CA54-C17E-8A40-B083-8C55CED3E509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44850B7C-378B-CC49-B8A4-4618FD4DB2E2}" type="pres">
      <dgm:prSet presAssocID="{0401CA54-C17E-8A40-B083-8C55CED3E509}" presName="rect1ChTx" presStyleLbl="alignAcc1" presStyleIdx="2" presStyleCnt="3">
        <dgm:presLayoutVars>
          <dgm:bulletEnabled val="1"/>
        </dgm:presLayoutVars>
      </dgm:prSet>
      <dgm:spPr/>
    </dgm:pt>
    <dgm:pt modelId="{4EFE955A-1681-6147-9A20-AC51C8A5978D}" type="pres">
      <dgm:prSet presAssocID="{089530A8-3588-1846-9B1C-F7D7C5D0B5D0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C5395E56-656D-2047-821A-EC772B842ADC}" type="pres">
      <dgm:prSet presAssocID="{089530A8-3588-1846-9B1C-F7D7C5D0B5D0}" presName="rect2ChTx" presStyleLbl="alignAcc1" presStyleIdx="2" presStyleCnt="3">
        <dgm:presLayoutVars>
          <dgm:bulletEnabled val="1"/>
        </dgm:presLayoutVars>
      </dgm:prSet>
      <dgm:spPr/>
    </dgm:pt>
    <dgm:pt modelId="{BD399466-A6DF-E640-B373-BD75F4027C84}" type="pres">
      <dgm:prSet presAssocID="{5D84F728-1757-3E4B-B18B-601232327A58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04071965-DC61-CE47-9B0B-C9CEF40EDEF4}" type="pres">
      <dgm:prSet presAssocID="{5D84F728-1757-3E4B-B18B-601232327A58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4B86A608-9DC7-7448-96CD-26175FE6AF76}" srcId="{662B15ED-E86F-FE41-83AB-7D8D8289A3DA}" destId="{089530A8-3588-1846-9B1C-F7D7C5D0B5D0}" srcOrd="1" destOrd="0" parTransId="{468F5822-5764-8340-970F-C7D9B8FA732A}" sibTransId="{9BD808AC-E337-C646-8C4A-C8F7EEAADB19}"/>
    <dgm:cxn modelId="{96C5F70A-0674-AA40-949E-C5C938ED4A0B}" type="presOf" srcId="{0FC924C5-6A35-F247-B297-9DA8791AEC34}" destId="{04071965-DC61-CE47-9B0B-C9CEF40EDEF4}" srcOrd="0" destOrd="0" presId="urn:microsoft.com/office/officeart/2005/8/layout/target3"/>
    <dgm:cxn modelId="{7524F310-8F65-1041-9313-7EF44D68CB86}" type="presOf" srcId="{1F59BEB4-08B9-3740-AC00-6F1626689573}" destId="{44850B7C-378B-CC49-B8A4-4618FD4DB2E2}" srcOrd="0" destOrd="0" presId="urn:microsoft.com/office/officeart/2005/8/layout/target3"/>
    <dgm:cxn modelId="{B17A1F21-8DD3-C445-9F98-F7E09188B4DB}" srcId="{0401CA54-C17E-8A40-B083-8C55CED3E509}" destId="{1F59BEB4-08B9-3740-AC00-6F1626689573}" srcOrd="0" destOrd="0" parTransId="{92BCEE5F-9549-2649-A4CD-F8A0805D115F}" sibTransId="{76D91231-AD09-6C4A-8BD6-F10175093E0D}"/>
    <dgm:cxn modelId="{884F9421-A424-A54C-BD93-66B3B4C89682}" srcId="{662B15ED-E86F-FE41-83AB-7D8D8289A3DA}" destId="{5D84F728-1757-3E4B-B18B-601232327A58}" srcOrd="2" destOrd="0" parTransId="{DC1BCD3D-FD12-A147-B352-FCD29007DB93}" sibTransId="{BD70F476-3D82-BD49-ACA3-E667884124A1}"/>
    <dgm:cxn modelId="{158B5026-56E1-4749-8E77-03E743892532}" srcId="{089530A8-3588-1846-9B1C-F7D7C5D0B5D0}" destId="{49F9AE25-42B8-FA43-93A5-752E2271A217}" srcOrd="0" destOrd="0" parTransId="{1C0EB362-D6D7-8740-9D81-EE49A59336CA}" sibTransId="{D331C535-DBB3-4C43-9CE7-AC9630A6C685}"/>
    <dgm:cxn modelId="{91BF2432-CCCE-364D-BEFB-935BCB978607}" type="presOf" srcId="{5D84F728-1757-3E4B-B18B-601232327A58}" destId="{BD399466-A6DF-E640-B373-BD75F4027C84}" srcOrd="1" destOrd="0" presId="urn:microsoft.com/office/officeart/2005/8/layout/target3"/>
    <dgm:cxn modelId="{F5365C3F-24F6-EE48-9997-5996799DFB1C}" type="presOf" srcId="{0401CA54-C17E-8A40-B083-8C55CED3E509}" destId="{FC29A56A-CAA9-0B44-A468-A933D5CB3A78}" srcOrd="1" destOrd="0" presId="urn:microsoft.com/office/officeart/2005/8/layout/target3"/>
    <dgm:cxn modelId="{4965ED5C-2B0C-D04E-8AB3-350BADBB8BBB}" type="presOf" srcId="{089530A8-3588-1846-9B1C-F7D7C5D0B5D0}" destId="{B90AD229-4785-5F49-B3F8-B277C1115473}" srcOrd="0" destOrd="0" presId="urn:microsoft.com/office/officeart/2005/8/layout/target3"/>
    <dgm:cxn modelId="{5AA2C97D-DBE4-4847-8D2F-E6B654255C6E}" type="presOf" srcId="{49F9AE25-42B8-FA43-93A5-752E2271A217}" destId="{C5395E56-656D-2047-821A-EC772B842ADC}" srcOrd="0" destOrd="0" presId="urn:microsoft.com/office/officeart/2005/8/layout/target3"/>
    <dgm:cxn modelId="{2DE2F88F-14A6-AA4C-9E70-0157B25B62F2}" type="presOf" srcId="{089530A8-3588-1846-9B1C-F7D7C5D0B5D0}" destId="{4EFE955A-1681-6147-9A20-AC51C8A5978D}" srcOrd="1" destOrd="0" presId="urn:microsoft.com/office/officeart/2005/8/layout/target3"/>
    <dgm:cxn modelId="{33ED1A9F-7626-E34C-905A-4B9D03BC5E01}" type="presOf" srcId="{0401CA54-C17E-8A40-B083-8C55CED3E509}" destId="{57386DA4-D59D-B543-A0D6-2935D66424E4}" srcOrd="0" destOrd="0" presId="urn:microsoft.com/office/officeart/2005/8/layout/target3"/>
    <dgm:cxn modelId="{6EE136A8-C5EF-F448-B7F8-FBAA35876C56}" srcId="{5D84F728-1757-3E4B-B18B-601232327A58}" destId="{0FC924C5-6A35-F247-B297-9DA8791AEC34}" srcOrd="0" destOrd="0" parTransId="{228C3312-1FE8-1943-B9BB-A3748182D545}" sibTransId="{BDD1C33F-07A3-6042-851D-A88FF278F3A6}"/>
    <dgm:cxn modelId="{941AC4C0-4C0C-E04E-807C-906DF368B3F5}" srcId="{662B15ED-E86F-FE41-83AB-7D8D8289A3DA}" destId="{0401CA54-C17E-8A40-B083-8C55CED3E509}" srcOrd="0" destOrd="0" parTransId="{04DFDA92-694B-D540-9B83-14678F4C48AC}" sibTransId="{D4720E41-7255-DC44-A9CE-A1C55EA1DEE4}"/>
    <dgm:cxn modelId="{F31185E9-433E-864C-A1FD-E43ABE364A6D}" type="presOf" srcId="{662B15ED-E86F-FE41-83AB-7D8D8289A3DA}" destId="{33E54D47-46E4-D043-955F-6F2F944B3505}" srcOrd="0" destOrd="0" presId="urn:microsoft.com/office/officeart/2005/8/layout/target3"/>
    <dgm:cxn modelId="{430908F1-AE7F-5E43-95C6-B0267C6CE1E1}" type="presOf" srcId="{5D84F728-1757-3E4B-B18B-601232327A58}" destId="{B6F2A37A-2A2D-3848-9507-FDF15826C353}" srcOrd="0" destOrd="0" presId="urn:microsoft.com/office/officeart/2005/8/layout/target3"/>
    <dgm:cxn modelId="{3048EAF2-112E-9045-8D24-CFE0803D0638}" type="presParOf" srcId="{33E54D47-46E4-D043-955F-6F2F944B3505}" destId="{F9D9B09A-8BCB-C444-B7E3-D7AA6709A2AC}" srcOrd="0" destOrd="0" presId="urn:microsoft.com/office/officeart/2005/8/layout/target3"/>
    <dgm:cxn modelId="{EA51863A-6CFB-C14B-B28B-5FD4423EE1F3}" type="presParOf" srcId="{33E54D47-46E4-D043-955F-6F2F944B3505}" destId="{7F1EFD71-E05F-5640-B2C3-311CDF5A0BD1}" srcOrd="1" destOrd="0" presId="urn:microsoft.com/office/officeart/2005/8/layout/target3"/>
    <dgm:cxn modelId="{0BC38DFB-FA81-2C42-BE77-9D216D42AD69}" type="presParOf" srcId="{33E54D47-46E4-D043-955F-6F2F944B3505}" destId="{57386DA4-D59D-B543-A0D6-2935D66424E4}" srcOrd="2" destOrd="0" presId="urn:microsoft.com/office/officeart/2005/8/layout/target3"/>
    <dgm:cxn modelId="{8F6FB544-70CF-6D4E-B995-F8E016FF8135}" type="presParOf" srcId="{33E54D47-46E4-D043-955F-6F2F944B3505}" destId="{CF366A81-9B53-784D-944A-9AD9D8524E25}" srcOrd="3" destOrd="0" presId="urn:microsoft.com/office/officeart/2005/8/layout/target3"/>
    <dgm:cxn modelId="{6259EA14-BD70-0B49-8ECB-336914DB5C76}" type="presParOf" srcId="{33E54D47-46E4-D043-955F-6F2F944B3505}" destId="{C08844C8-E3EF-8D41-A679-078EF2F7F9CF}" srcOrd="4" destOrd="0" presId="urn:microsoft.com/office/officeart/2005/8/layout/target3"/>
    <dgm:cxn modelId="{A0792D21-4F37-FA41-BE9B-F962C41D3BDB}" type="presParOf" srcId="{33E54D47-46E4-D043-955F-6F2F944B3505}" destId="{B90AD229-4785-5F49-B3F8-B277C1115473}" srcOrd="5" destOrd="0" presId="urn:microsoft.com/office/officeart/2005/8/layout/target3"/>
    <dgm:cxn modelId="{0451CD1C-D092-AE45-B713-F39AB4ABAF95}" type="presParOf" srcId="{33E54D47-46E4-D043-955F-6F2F944B3505}" destId="{640DB837-ED58-6644-AD11-496AF902C0DE}" srcOrd="6" destOrd="0" presId="urn:microsoft.com/office/officeart/2005/8/layout/target3"/>
    <dgm:cxn modelId="{8939BD58-6509-7C4F-B1A6-1A1CA9164BDF}" type="presParOf" srcId="{33E54D47-46E4-D043-955F-6F2F944B3505}" destId="{C28EC906-7754-4449-9800-F43330710C42}" srcOrd="7" destOrd="0" presId="urn:microsoft.com/office/officeart/2005/8/layout/target3"/>
    <dgm:cxn modelId="{7063D606-822A-A142-8AD3-6054A26EA185}" type="presParOf" srcId="{33E54D47-46E4-D043-955F-6F2F944B3505}" destId="{B6F2A37A-2A2D-3848-9507-FDF15826C353}" srcOrd="8" destOrd="0" presId="urn:microsoft.com/office/officeart/2005/8/layout/target3"/>
    <dgm:cxn modelId="{A8955E70-AA9B-224D-85A4-703EDA48D3E5}" type="presParOf" srcId="{33E54D47-46E4-D043-955F-6F2F944B3505}" destId="{FC29A56A-CAA9-0B44-A468-A933D5CB3A78}" srcOrd="9" destOrd="0" presId="urn:microsoft.com/office/officeart/2005/8/layout/target3"/>
    <dgm:cxn modelId="{5C06BAA7-777A-5242-9C6C-61A537479819}" type="presParOf" srcId="{33E54D47-46E4-D043-955F-6F2F944B3505}" destId="{44850B7C-378B-CC49-B8A4-4618FD4DB2E2}" srcOrd="10" destOrd="0" presId="urn:microsoft.com/office/officeart/2005/8/layout/target3"/>
    <dgm:cxn modelId="{99F2AC5D-BEDA-2E45-ADC8-64D9E4A7FE29}" type="presParOf" srcId="{33E54D47-46E4-D043-955F-6F2F944B3505}" destId="{4EFE955A-1681-6147-9A20-AC51C8A5978D}" srcOrd="11" destOrd="0" presId="urn:microsoft.com/office/officeart/2005/8/layout/target3"/>
    <dgm:cxn modelId="{2664F195-B595-4242-B60B-AA14A69B95B4}" type="presParOf" srcId="{33E54D47-46E4-D043-955F-6F2F944B3505}" destId="{C5395E56-656D-2047-821A-EC772B842ADC}" srcOrd="12" destOrd="0" presId="urn:microsoft.com/office/officeart/2005/8/layout/target3"/>
    <dgm:cxn modelId="{E969E18F-1E5D-564B-9EFB-CB15255191A8}" type="presParOf" srcId="{33E54D47-46E4-D043-955F-6F2F944B3505}" destId="{BD399466-A6DF-E640-B373-BD75F4027C84}" srcOrd="13" destOrd="0" presId="urn:microsoft.com/office/officeart/2005/8/layout/target3"/>
    <dgm:cxn modelId="{DF666F87-C7B8-8E4E-A576-351D55152602}" type="presParOf" srcId="{33E54D47-46E4-D043-955F-6F2F944B3505}" destId="{04071965-DC61-CE47-9B0B-C9CEF40EDEF4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9B09A-8BCB-C444-B7E3-D7AA6709A2AC}">
      <dsp:nvSpPr>
        <dsp:cNvPr id="0" name=""/>
        <dsp:cNvSpPr/>
      </dsp:nvSpPr>
      <dsp:spPr>
        <a:xfrm>
          <a:off x="0" y="0"/>
          <a:ext cx="4578349" cy="457834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86DA4-D59D-B543-A0D6-2935D66424E4}">
      <dsp:nvSpPr>
        <dsp:cNvPr id="0" name=""/>
        <dsp:cNvSpPr/>
      </dsp:nvSpPr>
      <dsp:spPr>
        <a:xfrm>
          <a:off x="2289174" y="0"/>
          <a:ext cx="6854825" cy="4578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Incorrect Information definition</a:t>
          </a:r>
        </a:p>
      </dsp:txBody>
      <dsp:txXfrm>
        <a:off x="2289174" y="0"/>
        <a:ext cx="3427412" cy="1373507"/>
      </dsp:txXfrm>
    </dsp:sp>
    <dsp:sp modelId="{C08844C8-E3EF-8D41-A679-078EF2F7F9CF}">
      <dsp:nvSpPr>
        <dsp:cNvPr id="0" name=""/>
        <dsp:cNvSpPr/>
      </dsp:nvSpPr>
      <dsp:spPr>
        <a:xfrm>
          <a:off x="801212" y="1373507"/>
          <a:ext cx="2975923" cy="297592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0AD229-4785-5F49-B3F8-B277C1115473}">
      <dsp:nvSpPr>
        <dsp:cNvPr id="0" name=""/>
        <dsp:cNvSpPr/>
      </dsp:nvSpPr>
      <dsp:spPr>
        <a:xfrm>
          <a:off x="2289174" y="1373507"/>
          <a:ext cx="6854825" cy="297592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Operational Problems</a:t>
          </a:r>
        </a:p>
      </dsp:txBody>
      <dsp:txXfrm>
        <a:off x="2289174" y="1373507"/>
        <a:ext cx="3427412" cy="1373503"/>
      </dsp:txXfrm>
    </dsp:sp>
    <dsp:sp modelId="{C28EC906-7754-4449-9800-F43330710C42}">
      <dsp:nvSpPr>
        <dsp:cNvPr id="0" name=""/>
        <dsp:cNvSpPr/>
      </dsp:nvSpPr>
      <dsp:spPr>
        <a:xfrm>
          <a:off x="1602422" y="2747010"/>
          <a:ext cx="1373503" cy="137350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F2A37A-2A2D-3848-9507-FDF15826C353}">
      <dsp:nvSpPr>
        <dsp:cNvPr id="0" name=""/>
        <dsp:cNvSpPr/>
      </dsp:nvSpPr>
      <dsp:spPr>
        <a:xfrm>
          <a:off x="2289174" y="2747010"/>
          <a:ext cx="6854825" cy="13735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Strategic &amp; design related</a:t>
          </a:r>
        </a:p>
      </dsp:txBody>
      <dsp:txXfrm>
        <a:off x="2289174" y="2747010"/>
        <a:ext cx="3427412" cy="1373503"/>
      </dsp:txXfrm>
    </dsp:sp>
    <dsp:sp modelId="{44850B7C-378B-CC49-B8A4-4618FD4DB2E2}">
      <dsp:nvSpPr>
        <dsp:cNvPr id="0" name=""/>
        <dsp:cNvSpPr/>
      </dsp:nvSpPr>
      <dsp:spPr>
        <a:xfrm>
          <a:off x="5716587" y="0"/>
          <a:ext cx="3427412" cy="137350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GB" sz="1400" kern="1200" dirty="0"/>
            <a:t>No Supply Chain metrics
Inadequate definition of Customer Service
Inaccurate Delivery Status Data
Inefficient Information Systems</a:t>
          </a:r>
        </a:p>
      </dsp:txBody>
      <dsp:txXfrm>
        <a:off x="5716587" y="0"/>
        <a:ext cx="3427412" cy="1373507"/>
      </dsp:txXfrm>
    </dsp:sp>
    <dsp:sp modelId="{C5395E56-656D-2047-821A-EC772B842ADC}">
      <dsp:nvSpPr>
        <dsp:cNvPr id="0" name=""/>
        <dsp:cNvSpPr/>
      </dsp:nvSpPr>
      <dsp:spPr>
        <a:xfrm>
          <a:off x="5716587" y="1373507"/>
          <a:ext cx="3427412" cy="137350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 startAt="5"/>
          </a:pPr>
          <a:r>
            <a:rPr lang="en-GB" sz="1400" kern="1200" dirty="0"/>
            <a:t>Ignoring the impact of Uncertainties
Incorrect Inventory policies
Discrimination against Internal Customers
Poor Coordination
Incorrect shipment analysis</a:t>
          </a:r>
        </a:p>
      </dsp:txBody>
      <dsp:txXfrm>
        <a:off x="5716587" y="1373507"/>
        <a:ext cx="3427412" cy="1373503"/>
      </dsp:txXfrm>
    </dsp:sp>
    <dsp:sp modelId="{04071965-DC61-CE47-9B0B-C9CEF40EDEF4}">
      <dsp:nvSpPr>
        <dsp:cNvPr id="0" name=""/>
        <dsp:cNvSpPr/>
      </dsp:nvSpPr>
      <dsp:spPr>
        <a:xfrm>
          <a:off x="5716587" y="2747010"/>
          <a:ext cx="3427412" cy="137350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 startAt="10"/>
          </a:pPr>
          <a:r>
            <a:rPr lang="en-GB" sz="1400" kern="1200" dirty="0"/>
            <a:t>Incorrect Assessment of Inventory Costs
Organizational Barriers
Product process design flaws
Separating Supply chain &amp; Operations
Incomplete Supply Chain</a:t>
          </a:r>
        </a:p>
      </dsp:txBody>
      <dsp:txXfrm>
        <a:off x="5716587" y="2747010"/>
        <a:ext cx="3427412" cy="1373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9295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 userDrawn="1">
  <p:cSld name="BLANK_1">
    <p:bg>
      <p:bgPr>
        <a:solidFill>
          <a:schemeClr val="bg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C0344-8C9F-844C-BBE1-7E75150D887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35700" y="1146794"/>
            <a:ext cx="6516688" cy="287501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9F2D7A-4B2F-174B-A5DC-641EC352A1E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5700" y="565150"/>
            <a:ext cx="6555488" cy="556540"/>
          </a:xfrm>
        </p:spPr>
        <p:txBody>
          <a:bodyPr/>
          <a:lstStyle>
            <a:lvl1pPr>
              <a:buNone/>
              <a:defRPr b="1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D2A5305-C38A-544D-9247-0F646A3C223E}"/>
              </a:ext>
            </a:extLst>
          </p:cNvPr>
          <p:cNvSpPr/>
          <p:nvPr userDrawn="1"/>
        </p:nvSpPr>
        <p:spPr>
          <a:xfrm>
            <a:off x="0" y="4610648"/>
            <a:ext cx="9221821" cy="63256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attrocento Sans"/>
              <a:buChar char="◉"/>
              <a:defRPr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○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■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381250" y="937117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0CA4A86C-B8B5-B940-A728-AE0FBAA4E2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5057" t="8065" r="13448" b="26688"/>
          <a:stretch/>
        </p:blipFill>
        <p:spPr>
          <a:xfrm>
            <a:off x="52073" y="4686781"/>
            <a:ext cx="636415" cy="435600"/>
          </a:xfrm>
          <a:prstGeom prst="rect">
            <a:avLst/>
          </a:prstGeom>
          <a:effectLst/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3E962E-C229-3B41-ADE1-94F8A0F54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/>
              <a:t>info@toc-flow.com</a:t>
            </a:r>
            <a:endParaRPr lang="en-US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545B0-CB9C-2D48-BD4D-72BE10D01F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81978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+91 9980832860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8D902E-A48C-744E-A1E1-46979F47EFC1}"/>
              </a:ext>
            </a:extLst>
          </p:cNvPr>
          <p:cNvSpPr txBox="1"/>
          <p:nvPr/>
        </p:nvSpPr>
        <p:spPr>
          <a:xfrm>
            <a:off x="407964" y="508325"/>
            <a:ext cx="78779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Main Traps in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Supply Chain Management &amp;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their Symptoms</a:t>
            </a:r>
            <a:endParaRPr lang="en-US" sz="4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34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0EE71B-8021-6147-BDBC-0C9623A6981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Low coordination among supplying divisions to complete an order</a:t>
            </a:r>
          </a:p>
          <a:p>
            <a:r>
              <a:rPr lang="en-US" dirty="0"/>
              <a:t>No system information among multiple supplying divisions</a:t>
            </a:r>
          </a:p>
          <a:p>
            <a:r>
              <a:rPr lang="en-US" dirty="0"/>
              <a:t>Independent transportation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73A5B-B05A-F14E-90D4-CE2E737C992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8. Poor Coordination</a:t>
            </a:r>
          </a:p>
        </p:txBody>
      </p:sp>
    </p:spTree>
    <p:extLst>
      <p:ext uri="{BB962C8B-B14F-4D97-AF65-F5344CB8AC3E}">
        <p14:creationId xmlns:p14="http://schemas.microsoft.com/office/powerpoint/2010/main" val="2556941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D24D3D-C832-9F43-9970-B93DF34AC1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Not considering inventory and response time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0A4F2-3C88-4244-9B55-F43B7C58CED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9. Incorrect shipment analysis	</a:t>
            </a:r>
          </a:p>
        </p:txBody>
      </p:sp>
    </p:spTree>
    <p:extLst>
      <p:ext uri="{BB962C8B-B14F-4D97-AF65-F5344CB8AC3E}">
        <p14:creationId xmlns:p14="http://schemas.microsoft.com/office/powerpoint/2010/main" val="3466538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26146F-8ED9-304A-8931-D6B4ACBE26F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Omission of obsolescence and cost of rework</a:t>
            </a:r>
          </a:p>
          <a:p>
            <a:r>
              <a:rPr lang="en-US" dirty="0"/>
              <a:t>No quantitative basis for inventory holding cost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3FB10-4593-7A40-A8AB-16C04C9F345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10.Incorrect Assessment of Inventory Costs</a:t>
            </a:r>
          </a:p>
        </p:txBody>
      </p:sp>
    </p:spTree>
    <p:extLst>
      <p:ext uri="{BB962C8B-B14F-4D97-AF65-F5344CB8AC3E}">
        <p14:creationId xmlns:p14="http://schemas.microsoft.com/office/powerpoint/2010/main" val="1672081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B1B1CB-459C-7F4C-82B6-37F3376968F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Independent performance measures and incentive systems at different sites</a:t>
            </a:r>
          </a:p>
          <a:p>
            <a:r>
              <a:rPr lang="en-US" dirty="0"/>
              <a:t>Barriers between manufacturing and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958FA-D27D-CC4A-A092-FD396A6BF99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11. Organizational Barriers</a:t>
            </a:r>
          </a:p>
        </p:txBody>
      </p:sp>
    </p:spTree>
    <p:extLst>
      <p:ext uri="{BB962C8B-B14F-4D97-AF65-F5344CB8AC3E}">
        <p14:creationId xmlns:p14="http://schemas.microsoft.com/office/powerpoint/2010/main" val="3327721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AA93E7-0D54-0B4A-8F70-84F6898147E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No consideration of manufacturing and distribution in product process design</a:t>
            </a:r>
          </a:p>
          <a:p>
            <a:r>
              <a:rPr lang="en-US" dirty="0"/>
              <a:t>No consideration in design for customization and localization</a:t>
            </a:r>
          </a:p>
          <a:p>
            <a:r>
              <a:rPr lang="en-US" dirty="0"/>
              <a:t>Organizational barriers between design and Supply chain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52671-3C3C-6542-9EA0-F22E66F7B23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12. Product process design flaws</a:t>
            </a:r>
          </a:p>
        </p:txBody>
      </p:sp>
    </p:spTree>
    <p:extLst>
      <p:ext uri="{BB962C8B-B14F-4D97-AF65-F5344CB8AC3E}">
        <p14:creationId xmlns:p14="http://schemas.microsoft.com/office/powerpoint/2010/main" val="377268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56D69E-6F17-704D-9F1E-580F37A63E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Decisions without considering inventory and response time efficiencies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DA1A2-FBAC-D046-9989-27D8B055399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13. Separating Supply chain &amp; Operations</a:t>
            </a:r>
          </a:p>
        </p:txBody>
      </p:sp>
    </p:spTree>
    <p:extLst>
      <p:ext uri="{BB962C8B-B14F-4D97-AF65-F5344CB8AC3E}">
        <p14:creationId xmlns:p14="http://schemas.microsoft.com/office/powerpoint/2010/main" val="2875857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3B5C3C-065B-A941-9583-FCAF920522F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Focus on internal operations only</a:t>
            </a:r>
          </a:p>
          <a:p>
            <a:r>
              <a:rPr lang="en-US" dirty="0"/>
              <a:t>Inadequate understanding of environment and needs of immediate and ultimate customers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C5908-604B-D044-BDA0-7C0DB0D8C83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14. Incomplete Supply Chain</a:t>
            </a:r>
          </a:p>
        </p:txBody>
      </p:sp>
    </p:spTree>
    <p:extLst>
      <p:ext uri="{BB962C8B-B14F-4D97-AF65-F5344CB8AC3E}">
        <p14:creationId xmlns:p14="http://schemas.microsoft.com/office/powerpoint/2010/main" val="4120520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6"/>
          <p:cNvSpPr txBox="1">
            <a:spLocks noGrp="1"/>
          </p:cNvSpPr>
          <p:nvPr>
            <p:ph type="subTitle" idx="4294967295"/>
          </p:nvPr>
        </p:nvSpPr>
        <p:spPr>
          <a:xfrm>
            <a:off x="4122738" y="2093913"/>
            <a:ext cx="5021262" cy="7842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IN" sz="2000" dirty="0"/>
              <a:t>“Not finance. Not strategy. Not technology. It is </a:t>
            </a:r>
            <a:r>
              <a:rPr lang="en" sz="2000" dirty="0">
                <a:highlight>
                  <a:srgbClr val="FF0000"/>
                </a:highlight>
              </a:rPr>
              <a:t> </a:t>
            </a:r>
            <a:r>
              <a:rPr lang="en" sz="2000" dirty="0">
                <a:solidFill>
                  <a:schemeClr val="bg1"/>
                </a:solidFill>
                <a:highlight>
                  <a:srgbClr val="FF0000"/>
                </a:highlight>
              </a:rPr>
              <a:t>teamwork</a:t>
            </a:r>
            <a:r>
              <a:rPr lang="en-IN" sz="2000" dirty="0">
                <a:highlight>
                  <a:srgbClr val="FF0000"/>
                </a:highlight>
              </a:rPr>
              <a:t> </a:t>
            </a:r>
            <a:r>
              <a:rPr lang="en-IN" sz="2000" dirty="0"/>
              <a:t>that remains the ultimate competitive advantage, both because it is so powerful and so rare.”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</a:rPr>
              <a:t>You can find </a:t>
            </a:r>
            <a:r>
              <a:rPr lang="en" sz="1800" dirty="0"/>
              <a:t>us</a:t>
            </a:r>
            <a:r>
              <a:rPr lang="en" sz="1800" dirty="0">
                <a:solidFill>
                  <a:schemeClr val="dk1"/>
                </a:solidFill>
              </a:rPr>
              <a:t> at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◉"/>
            </a:pPr>
            <a:r>
              <a:rPr lang="en-US" sz="1800" dirty="0"/>
              <a:t>info</a:t>
            </a:r>
            <a:r>
              <a:rPr lang="en-US" sz="1800" dirty="0">
                <a:solidFill>
                  <a:schemeClr val="dk1"/>
                </a:solidFill>
              </a:rPr>
              <a:t>@toc-flow.com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396" name="Google Shape;396;p36"/>
          <p:cNvSpPr txBox="1">
            <a:spLocks noGrp="1"/>
          </p:cNvSpPr>
          <p:nvPr>
            <p:ph type="ctrTitle" idx="4294967295"/>
          </p:nvPr>
        </p:nvSpPr>
        <p:spPr>
          <a:xfrm>
            <a:off x="2458300" y="790809"/>
            <a:ext cx="4908550" cy="116046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Thanks!</a:t>
            </a:r>
            <a:endParaRPr sz="6000" dirty="0"/>
          </a:p>
        </p:txBody>
      </p:sp>
      <p:cxnSp>
        <p:nvCxnSpPr>
          <p:cNvPr id="395" name="Google Shape;395;p36"/>
          <p:cNvCxnSpPr/>
          <p:nvPr/>
        </p:nvCxnSpPr>
        <p:spPr>
          <a:xfrm>
            <a:off x="6450" y="1428750"/>
            <a:ext cx="23973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7" name="Google Shape;397;p36"/>
          <p:cNvCxnSpPr/>
          <p:nvPr/>
        </p:nvCxnSpPr>
        <p:spPr>
          <a:xfrm>
            <a:off x="5589800" y="1428750"/>
            <a:ext cx="3554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8" name="Google Shape;398;p36"/>
          <p:cNvSpPr/>
          <p:nvPr/>
        </p:nvSpPr>
        <p:spPr>
          <a:xfrm>
            <a:off x="831925" y="859175"/>
            <a:ext cx="1139100" cy="11391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0000"/>
              </a:highlight>
            </a:endParaRPr>
          </a:p>
        </p:txBody>
      </p:sp>
      <p:grpSp>
        <p:nvGrpSpPr>
          <p:cNvPr id="399" name="Google Shape;399;p36"/>
          <p:cNvGrpSpPr/>
          <p:nvPr/>
        </p:nvGrpSpPr>
        <p:grpSpPr>
          <a:xfrm>
            <a:off x="1148888" y="1190759"/>
            <a:ext cx="505722" cy="475767"/>
            <a:chOff x="5972700" y="2330200"/>
            <a:chExt cx="411625" cy="387275"/>
          </a:xfrm>
          <a:solidFill>
            <a:schemeClr val="bg1"/>
          </a:solidFill>
        </p:grpSpPr>
        <p:sp>
          <p:nvSpPr>
            <p:cNvPr id="400" name="Google Shape;400;p36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grp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6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grp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F8FD1A3-43B4-7A49-8002-06C7F72E8644}"/>
              </a:ext>
            </a:extLst>
          </p:cNvPr>
          <p:cNvSpPr txBox="1"/>
          <p:nvPr/>
        </p:nvSpPr>
        <p:spPr>
          <a:xfrm>
            <a:off x="4613593" y="4943445"/>
            <a:ext cx="45304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700" dirty="0"/>
              <a:t>All images used in this document belong to their respective owners and we do not claim any rights over them.</a:t>
            </a:r>
          </a:p>
        </p:txBody>
      </p:sp>
    </p:spTree>
    <p:extLst>
      <p:ext uri="{BB962C8B-B14F-4D97-AF65-F5344CB8AC3E}">
        <p14:creationId xmlns:p14="http://schemas.microsoft.com/office/powerpoint/2010/main" val="38074201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3B9DF48-A236-D344-9159-6500062526E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254986561"/>
              </p:ext>
            </p:extLst>
          </p:nvPr>
        </p:nvGraphicFramePr>
        <p:xfrm>
          <a:off x="0" y="0"/>
          <a:ext cx="9144000" cy="4578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7597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BDCF5-E615-564D-8482-5AF1FB35B5A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Independent and disconnected individual sites</a:t>
            </a:r>
          </a:p>
          <a:p>
            <a:r>
              <a:rPr lang="en-US" dirty="0"/>
              <a:t>Incomplete metrics</a:t>
            </a:r>
          </a:p>
          <a:p>
            <a:r>
              <a:rPr lang="en-US" dirty="0"/>
              <a:t>Performance metrics not tracked</a:t>
            </a:r>
          </a:p>
          <a:p>
            <a:r>
              <a:rPr lang="en-US" dirty="0"/>
              <a:t>No attention to measures tracked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2945BD-4A74-7548-A4B0-3E63922805A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1. No Supply Chain metrics</a:t>
            </a:r>
          </a:p>
        </p:txBody>
      </p:sp>
    </p:spTree>
    <p:extLst>
      <p:ext uri="{BB962C8B-B14F-4D97-AF65-F5344CB8AC3E}">
        <p14:creationId xmlns:p14="http://schemas.microsoft.com/office/powerpoint/2010/main" val="396518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7AFA2D-2352-DF45-B822-10E88331AC3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Inadequacy of line item fill rate measure</a:t>
            </a:r>
          </a:p>
          <a:p>
            <a:r>
              <a:rPr lang="en-US" dirty="0"/>
              <a:t>No measure for response times</a:t>
            </a:r>
          </a:p>
          <a:p>
            <a:r>
              <a:rPr lang="en-US" dirty="0"/>
              <a:t>No measure for lateness</a:t>
            </a:r>
          </a:p>
          <a:p>
            <a:pPr marL="76200" indent="0"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D6DCE-D92B-1A4C-A3CA-ED56CD52428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2. Inadequate definition of Customer Service</a:t>
            </a:r>
          </a:p>
        </p:txBody>
      </p:sp>
    </p:spTree>
    <p:extLst>
      <p:ext uri="{BB962C8B-B14F-4D97-AF65-F5344CB8AC3E}">
        <p14:creationId xmlns:p14="http://schemas.microsoft.com/office/powerpoint/2010/main" val="284203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0A511A-EF2C-854B-8B7D-D0CBC25CB4F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Delays in providing delivery information</a:t>
            </a:r>
          </a:p>
          <a:p>
            <a:r>
              <a:rPr lang="en-US" dirty="0"/>
              <a:t>Inaccurate delivery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BEBD0-DBC2-A246-808E-3E5DB686AFA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3. Inaccurate Delivery Status Data</a:t>
            </a:r>
          </a:p>
        </p:txBody>
      </p:sp>
    </p:spTree>
    <p:extLst>
      <p:ext uri="{BB962C8B-B14F-4D97-AF65-F5344CB8AC3E}">
        <p14:creationId xmlns:p14="http://schemas.microsoft.com/office/powerpoint/2010/main" val="60352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CFF0F3-D453-C34F-B7B0-47F281414A4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Inadequate linkage among databases of different sites</a:t>
            </a:r>
          </a:p>
          <a:p>
            <a:r>
              <a:rPr lang="en-US" dirty="0"/>
              <a:t>Many systems for the same functions at different sites</a:t>
            </a:r>
          </a:p>
          <a:p>
            <a:r>
              <a:rPr lang="en-US" dirty="0"/>
              <a:t>Delays and inaccuracies of data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8AD1C-4812-6642-A2D1-399980CE6BF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4. Inefficient Information Systems</a:t>
            </a:r>
          </a:p>
        </p:txBody>
      </p:sp>
    </p:spTree>
    <p:extLst>
      <p:ext uri="{BB962C8B-B14F-4D97-AF65-F5344CB8AC3E}">
        <p14:creationId xmlns:p14="http://schemas.microsoft.com/office/powerpoint/2010/main" val="100857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656AA7-EEA5-9F40-A39C-FE675A82E33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No tracking of key sources of uncertainties</a:t>
            </a:r>
          </a:p>
          <a:p>
            <a:r>
              <a:rPr lang="en-US" dirty="0"/>
              <a:t>Partial information on sources of uncertainties</a:t>
            </a:r>
          </a:p>
          <a:p>
            <a:pPr marL="76200" indent="0"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11670-4ABC-9941-AFD5-19441E94197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5. Ignoring the impact of Uncertainties</a:t>
            </a:r>
          </a:p>
        </p:txBody>
      </p:sp>
    </p:spTree>
    <p:extLst>
      <p:ext uri="{BB962C8B-B14F-4D97-AF65-F5344CB8AC3E}">
        <p14:creationId xmlns:p14="http://schemas.microsoft.com/office/powerpoint/2010/main" val="409055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73B97E-3D09-B840-A5FE-5C1AE551AD9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Policies independent of magnitude of uncertainties</a:t>
            </a:r>
          </a:p>
          <a:p>
            <a:r>
              <a:rPr lang="en-US" dirty="0"/>
              <a:t>Static inventory policies</a:t>
            </a:r>
          </a:p>
          <a:p>
            <a:r>
              <a:rPr lang="en-US" dirty="0"/>
              <a:t>Generic and subjective Inventory policies</a:t>
            </a:r>
          </a:p>
          <a:p>
            <a:pPr marL="76200" indent="0"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781F-8AE8-944E-BA0A-A2762D95AD5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6. Incorrect Inventory policies</a:t>
            </a:r>
          </a:p>
        </p:txBody>
      </p:sp>
    </p:spTree>
    <p:extLst>
      <p:ext uri="{BB962C8B-B14F-4D97-AF65-F5344CB8AC3E}">
        <p14:creationId xmlns:p14="http://schemas.microsoft.com/office/powerpoint/2010/main" val="451367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5F36C0-B73A-6E48-BA2C-0CBCAF43C52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No service measures of internal customers</a:t>
            </a:r>
          </a:p>
          <a:p>
            <a:r>
              <a:rPr lang="en-US" dirty="0"/>
              <a:t>Low priority for internal orders</a:t>
            </a:r>
          </a:p>
          <a:p>
            <a:r>
              <a:rPr lang="en-US" dirty="0"/>
              <a:t>Inappropriate incentive system</a:t>
            </a:r>
          </a:p>
          <a:p>
            <a:r>
              <a:rPr lang="en-US" dirty="0"/>
              <a:t>Making internal divisions fight for priority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30A93-2D59-2142-97C8-49209159165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7. Discrimination against Internal Customers</a:t>
            </a:r>
          </a:p>
        </p:txBody>
      </p:sp>
    </p:spTree>
    <p:extLst>
      <p:ext uri="{BB962C8B-B14F-4D97-AF65-F5344CB8AC3E}">
        <p14:creationId xmlns:p14="http://schemas.microsoft.com/office/powerpoint/2010/main" val="3435297462"/>
      </p:ext>
    </p:extLst>
  </p:cSld>
  <p:clrMapOvr>
    <a:masterClrMapping/>
  </p:clrMapOvr>
</p:sld>
</file>

<file path=ppt/theme/theme1.xml><?xml version="1.0" encoding="utf-8"?>
<a:theme xmlns:a="http://schemas.openxmlformats.org/drawingml/2006/main" name="Viola template">
  <a:themeElements>
    <a:clrScheme name="Custom 1">
      <a:dk1>
        <a:srgbClr val="000000"/>
      </a:dk1>
      <a:lt1>
        <a:srgbClr val="FFFFFF"/>
      </a:lt1>
      <a:dk2>
        <a:srgbClr val="8A8682"/>
      </a:dk2>
      <a:lt2>
        <a:srgbClr val="F0EEE9"/>
      </a:lt2>
      <a:accent1>
        <a:srgbClr val="69DBCD"/>
      </a:accent1>
      <a:accent2>
        <a:srgbClr val="678C82"/>
      </a:accent2>
      <a:accent3>
        <a:srgbClr val="D7392E"/>
      </a:accent3>
      <a:accent4>
        <a:srgbClr val="D8D6D2"/>
      </a:accent4>
      <a:accent5>
        <a:srgbClr val="979593"/>
      </a:accent5>
      <a:accent6>
        <a:srgbClr val="6F6868"/>
      </a:accent6>
      <a:hlink>
        <a:srgbClr val="0000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20098</TotalTime>
  <Words>440</Words>
  <Application>Microsoft Macintosh PowerPoint</Application>
  <PresentationFormat>On-screen Show (16:9)</PresentationFormat>
  <Paragraphs>62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Lora</vt:lpstr>
      <vt:lpstr>Quattrocento Sans</vt:lpstr>
      <vt:lpstr>Viola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riteshkapur@gmail.com</cp:lastModifiedBy>
  <cp:revision>276</cp:revision>
  <cp:lastPrinted>2020-12-02T09:02:13Z</cp:lastPrinted>
  <dcterms:modified xsi:type="dcterms:W3CDTF">2021-04-27T19:11:46Z</dcterms:modified>
</cp:coreProperties>
</file>